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1CBC04A-0549-4F32-A737-4312C5319D9C}" type="slidenum">
              <a:t>‹#›</a:t>
            </a:fld>
            <a:endParaRPr lang="en-US" sz="14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68099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Times New Roman" pitchFamily="18"/>
                <a:ea typeface="Lucida Sans Unicode" pitchFamily="2"/>
                <a:cs typeface="Tahoma" pitchFamily="2"/>
              </a:defRPr>
            </a:lvl1pPr>
          </a:lstStyle>
          <a:p>
            <a:pPr lvl="0"/>
            <a:fld id="{177A48BD-3884-4C7B-A150-71CC8F4833B6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58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46B402-FB34-4E5D-89D1-D5912B239EC1}" type="slidenum">
              <a:t>1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3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329D7BA-84D3-499B-A74F-90D25FE65160}" type="slidenum">
              <a:t>10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633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2DF0D0-BFD0-42F1-AD90-6D06ABAE8A46}" type="slidenum">
              <a:t>11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8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7A4E8A99-8433-4E75-A3DD-7AF33695C630}" type="slidenum">
              <a:t>12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973E323-1D37-434F-B6D7-A606C4EE32E8}" type="slidenum">
              <a:t>12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3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CC335404-64D9-4919-846B-17B34F5B3DA3}" type="slidenum">
              <a:t>13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DEA087D-2C54-430E-8FCB-3D3012C343FE}" type="slidenum">
              <a:t>13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marL="0" lvl="0" indent="0" algn="l">
              <a:spcBef>
                <a:spcPts val="539"/>
              </a:spcBef>
            </a:pPr>
            <a:r>
              <a:rPr lang="en-US" dirty="0"/>
              <a:t>Replace screenshot so that all passports display same name of the applicant (Notice KANAK GUPTA and YUSUF SIDDIQUI)</a:t>
            </a:r>
          </a:p>
          <a:p>
            <a:pPr marL="0" lvl="0" indent="0" algn="l">
              <a:spcBef>
                <a:spcPts val="539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89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FE5850A4-C246-4BA0-A455-952E6462DBD0}" type="slidenum">
              <a:t>14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BA25A5-2767-442E-B703-112E912BA139}" type="slidenum">
              <a:t>14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r>
              <a:rPr lang="en-US" dirty="0"/>
              <a:t>Replace screenshot so that all passports display same name of the applicant (Notice KANAK GUPTA and YUSUF SIDDIQUI)</a:t>
            </a:r>
          </a:p>
        </p:txBody>
      </p:sp>
    </p:spTree>
    <p:extLst>
      <p:ext uri="{BB962C8B-B14F-4D97-AF65-F5344CB8AC3E}">
        <p14:creationId xmlns:p14="http://schemas.microsoft.com/office/powerpoint/2010/main" val="2585463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00128FE7-10D6-4E3A-895E-3CA20087200A}" type="slidenum">
              <a:t>15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1F92F84-D5F1-4A9D-A8C5-4E9611BB07E9}" type="slidenum">
              <a:t>15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1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D2C23FFF-C317-4EBE-804E-BADEAB09BCF9}" type="slidenum">
              <a:t>16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C3CA311-8416-4AA8-B6EA-B55420068E7E}" type="slidenum">
              <a:t>16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01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0062FA60-2B70-4F91-9E6C-62F30E98D02D}" type="slidenum">
              <a:t>17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7220259-FDFD-4649-9572-01BB36C643D6}" type="slidenum">
              <a:t>17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1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DE433B48-D0A5-426D-8DB0-19445737D160}" type="slidenum">
              <a:t>18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82963F8-5E86-4AAF-9816-74A7275631DD}" type="slidenum">
              <a:t>18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104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A59BC0-E671-49C9-A41E-F2490AF56179}" type="slidenum">
              <a:t>2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76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04CE0BD-1A01-4DF1-A2E4-B9B7424F8A8A}" type="slidenum">
              <a:t>3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890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626B1FBC-AE6B-4ED7-BC05-BE4D4A50A624}" type="slidenum">
              <a:t>4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370B1F-ED25-4707-BB22-2B92F763E5B8}" type="slidenum">
              <a:t>4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336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3454BB8F-EBDB-4B73-8D70-2C66620A2B5F}" type="slidenum">
              <a:t>5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97DB1F-2B93-42CE-824D-3941B41D71DD}" type="slidenum">
              <a:t>5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r>
              <a:rPr lang="en-US" dirty="0"/>
              <a:t>Ideally choose a screenshot showing both varieties of Index Check Readiness status</a:t>
            </a:r>
          </a:p>
        </p:txBody>
      </p:sp>
    </p:spTree>
    <p:extLst>
      <p:ext uri="{BB962C8B-B14F-4D97-AF65-F5344CB8AC3E}">
        <p14:creationId xmlns:p14="http://schemas.microsoft.com/office/powerpoint/2010/main" val="1218653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 txBox="1">
            <a:spLocks noGrp="1"/>
          </p:cNvSpPr>
          <p:nvPr>
            <p:ph type="sldNum" sz="quarter" idx="8"/>
          </p:nvPr>
        </p:nvSpPr>
        <p:spPr>
          <a:xfrm>
            <a:off x="4398840" y="9555120"/>
            <a:ext cx="3369960" cy="499680"/>
          </a:xfrm>
        </p:spPr>
        <p:txBody>
          <a:bodyPr wrap="square" lIns="90000" tIns="45000" rIns="90000" bIns="45000" anchor="t"/>
          <a:lstStyle/>
          <a:p>
            <a:pPr lvl="0" algn="l">
              <a:lnSpc>
                <a:spcPct val="93000"/>
              </a:lnSpc>
            </a:pPr>
            <a:fld id="{F6353701-013B-4198-89EB-ADEC6CE81975}" type="slidenum">
              <a:t>6</a:t>
            </a:fld>
            <a:endParaRPr lang="en-US" dirty="0">
              <a:solidFill>
                <a:srgbClr val="FFFFFF"/>
              </a:solidFill>
              <a:latin typeface="Arial" pitchFamily="34"/>
              <a:ea typeface="Microsoft YaHei" pitchFamily="1"/>
              <a:cs typeface="+mn-cs" pitchFamily="2"/>
            </a:endParaRPr>
          </a:p>
        </p:txBody>
      </p:sp>
      <p:sp>
        <p:nvSpPr>
          <p:cNvPr id="8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F24E9F4-3920-4E37-AA87-FB718254BCE9}" type="slidenum">
              <a:t>6</a:t>
            </a:fld>
            <a:endParaRPr lang="en-US" dirty="0"/>
          </a:p>
        </p:txBody>
      </p:sp>
      <p:sp>
        <p:nvSpPr>
          <p:cNvPr id="3" name="Rectangl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4" name="Rectangle 2"/>
          <p:cNvSpPr txBox="1">
            <a:spLocks noGrp="1"/>
          </p:cNvSpPr>
          <p:nvPr>
            <p:ph type="body" sz="quarter" idx="1"/>
          </p:nvPr>
        </p:nvSpPr>
        <p:spPr>
          <a:xfrm>
            <a:off x="777960" y="4776840"/>
            <a:ext cx="6217919" cy="4525560"/>
          </a:xfrm>
        </p:spPr>
        <p:txBody>
          <a:bodyPr wrap="none" lIns="90000" tIns="45000" rIns="90000" bIns="45000" anchor="ctr"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3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66EDBFE-2ACF-4002-9833-BF8E95EE1346}" type="slidenum">
              <a:t>7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002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93B2232-FDEB-48C2-B461-4CA24E815B48}" type="slidenum">
              <a:t>8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6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216AD30-A8C5-41DD-A85F-FEF1E82E6282}" type="slidenum">
              <a:t>9</a:t>
            </a:fld>
            <a:endParaRPr lang="en-US" dirty="0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6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70D25F2-7D2E-4B50-A2C5-1FF0A99A1B4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4A9A000-E0CF-48BB-B038-1021454556D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81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857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7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8716546-7318-4713-A575-3EBDC1672D4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94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1C841D1-5E1C-4533-93E7-2C63B5C68D6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3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F3C0028-AAD8-4B4D-8BA1-CB5E2E1EA40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2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9A91D42-D06D-4039-B4DE-ABB5DAD5D287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0EFEA220-A910-4349-AD98-BDA1E1A577E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2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2CAA6D8-1059-48C2-8D45-A9069548A10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372D8B9-12A7-4740-9603-937CD7897025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AE73C67-E9B8-4B05-8D81-90862268CABB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11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6E2084EC-28B9-4CD4-982A-FF28DE8951D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F6130BA2-507D-46B7-9135-DF6384EC781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1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3929D3C0-9DCC-4053-B83A-F1E4436C15AA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EFED5DB2-C8D3-426C-B81C-4020E4113B8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3050"/>
            <a:ext cx="2057400" cy="58578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3050"/>
            <a:ext cx="6019800" cy="5857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C06791B6-305E-4FCE-9F42-62DCE31DC5E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8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8893063E-3E2F-4F6B-9633-96E03B965A7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496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845B5DC-9B89-4D90-B0B3-42B015973E42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539BF526-61F5-41BE-A1BF-2DA76A8AE5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6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7B94E647-A3D0-4F5C-A5DA-37C9B0A85D5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0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4AAF10EF-96DD-4174-ADC3-BB56AE01DFC1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3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B5DBC372-B022-434C-AECF-4FB04BE9E5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5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r>
              <a:rPr lang="en-US" dirty="0" smtClean="0"/>
              <a:t>10/9/18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2D378C1C-3077-4C1A-8AF2-B4870B4F29C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5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/>
          <p:nvPr/>
        </p:nvSpPr>
        <p:spPr>
          <a:xfrm>
            <a:off x="3124079" y="6356520"/>
            <a:ext cx="289512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1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 lvl="0"/>
            <a:r>
              <a:rPr lang="en-US" dirty="0"/>
              <a:t>10/9/18</a:t>
            </a:r>
          </a:p>
        </p:txBody>
      </p:sp>
      <p:sp>
        <p:nvSpPr>
          <p:cNvPr id="4" name="Slide Number Placeholder 2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 lvl="0"/>
            <a:fld id="{5AECF191-ECC7-4328-8899-3C20D4BEB256}" type="slidenum">
              <a:t>‹#›</a:t>
            </a:fld>
            <a:endParaRPr lang="en-US" dirty="0"/>
          </a:p>
        </p:txBody>
      </p:sp>
      <p:sp>
        <p:nvSpPr>
          <p:cNvPr id="5" name="Title Placeholder 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endParaRPr lang="en-GB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0">
        <a:lnSpc>
          <a:spcPct val="93000"/>
        </a:lnSpc>
        <a:tabLst/>
        <a:defRPr lang="en-GB" sz="1800" b="0" i="0" u="none" strike="noStrike" kern="1200" spc="0">
          <a:ln>
            <a:noFill/>
          </a:ln>
          <a:solidFill>
            <a:srgbClr val="FFFFFF"/>
          </a:solidFill>
          <a:latin typeface="Arial" pitchFamily="34"/>
          <a:ea typeface="Microsoft YaHei" pitchFamily="1"/>
          <a:cs typeface="Arial" pitchFamily="2"/>
        </a:defRPr>
      </a:lvl1pPr>
    </p:titleStyle>
    <p:bodyStyle>
      <a:lvl1pPr algn="l" rtl="0" hangingPunct="0">
        <a:lnSpc>
          <a:spcPct val="102000"/>
        </a:lnSpc>
        <a:spcBef>
          <a:spcPts val="0"/>
        </a:spcBef>
        <a:spcAft>
          <a:spcPts val="1417"/>
        </a:spcAft>
        <a:tabLst/>
        <a:defRPr lang="en-GB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/>
          <p:nvPr/>
        </p:nvSpPr>
        <p:spPr>
          <a:xfrm>
            <a:off x="3124079" y="6356520"/>
            <a:ext cx="2895120" cy="36467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1"/>
          <p:cNvSpPr txBox="1">
            <a:spLocks noGrp="1"/>
          </p:cNvSpPr>
          <p:nvPr>
            <p:ph type="dt" sz="half" idx="2"/>
          </p:nvPr>
        </p:nvSpPr>
        <p:spPr>
          <a:xfrm>
            <a:off x="457200" y="6356520"/>
            <a:ext cx="2130120" cy="36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 lvl="0"/>
            <a:r>
              <a:rPr lang="en-US" dirty="0"/>
              <a:t>10/9/18</a:t>
            </a:r>
          </a:p>
        </p:txBody>
      </p:sp>
      <p:sp>
        <p:nvSpPr>
          <p:cNvPr id="4" name="Slide Number Placeholder 2"/>
          <p:cNvSpPr txBox="1">
            <a:spLocks noGrp="1"/>
          </p:cNvSpPr>
          <p:nvPr>
            <p:ph type="sldNum" sz="quarter" idx="4"/>
          </p:nvPr>
        </p:nvSpPr>
        <p:spPr>
          <a:xfrm>
            <a:off x="6553080" y="6356520"/>
            <a:ext cx="2130120" cy="36144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>
            <a:lvl1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800" b="0" i="0" u="none" strike="noStrike" kern="1200" spc="0">
                <a:solidFill>
                  <a:srgbClr val="000000"/>
                </a:solidFill>
                <a:latin typeface="Calibri" pitchFamily="18"/>
                <a:ea typeface="Microsoft YaHei" pitchFamily="2"/>
                <a:cs typeface="Tahoma" pitchFamily="2"/>
              </a:defRPr>
            </a:lvl1pPr>
          </a:lstStyle>
          <a:p>
            <a:pPr lvl="0"/>
            <a:fld id="{CFF729FF-C9D8-4C2D-835B-E92CB2C3A304}" type="slidenum">
              <a:t>‹#›</a:t>
            </a:fld>
            <a:endParaRPr lang="en-US" dirty="0"/>
          </a:p>
        </p:txBody>
      </p:sp>
      <p:sp>
        <p:nvSpPr>
          <p:cNvPr id="5" name="Title Placeholder 4"/>
          <p:cNvSpPr txBox="1"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/>
          <a:p>
            <a:endParaRPr lang="en-GB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rtl="0" hangingPunct="0">
        <a:lnSpc>
          <a:spcPct val="93000"/>
        </a:lnSpc>
        <a:tabLst/>
        <a:defRPr lang="en-GB" sz="1800" b="0" i="0" u="none" strike="noStrike" kern="1200" spc="0">
          <a:ln>
            <a:noFill/>
          </a:ln>
          <a:solidFill>
            <a:srgbClr val="FFFFFF"/>
          </a:solidFill>
          <a:latin typeface="Arial" pitchFamily="34"/>
          <a:ea typeface="Microsoft YaHei" pitchFamily="1"/>
          <a:cs typeface="Arial" pitchFamily="2"/>
        </a:defRPr>
      </a:lvl1pPr>
    </p:titleStyle>
    <p:bodyStyle>
      <a:lvl1pPr algn="l" rtl="0" hangingPunct="0">
        <a:lnSpc>
          <a:spcPct val="102000"/>
        </a:lnSpc>
        <a:spcBef>
          <a:spcPts val="0"/>
        </a:spcBef>
        <a:spcAft>
          <a:spcPts val="1417"/>
        </a:spcAft>
        <a:tabLst/>
        <a:defRPr lang="en-GB" sz="3200" b="0" i="0" u="none" strike="noStrike" kern="1200" spc="0">
          <a:ln>
            <a:noFill/>
          </a:ln>
          <a:solidFill>
            <a:srgbClr val="000000"/>
          </a:solidFill>
          <a:latin typeface="Calibri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global.psp@tcs.com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/>
          <p:nvPr/>
        </p:nvSpPr>
        <p:spPr>
          <a:xfrm>
            <a:off x="611640" y="2892239"/>
            <a:ext cx="8460000" cy="90610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 dirty="0">
                <a:solidFill>
                  <a:srgbClr val="92D050"/>
                </a:solidFill>
              </a:rPr>
              <a:t>Global PSP Project for Indian Embassies and Consulates</a:t>
            </a:r>
          </a:p>
          <a:p>
            <a: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1" dirty="0">
                <a:solidFill>
                  <a:srgbClr val="92D050"/>
                </a:solidFill>
              </a:rPr>
              <a:t>Quick Guide – Enrolment Officer (EO) Users’ Application</a:t>
            </a:r>
          </a:p>
        </p:txBody>
      </p:sp>
      <p:sp>
        <p:nvSpPr>
          <p:cNvPr id="3" name="Straight Connector 3"/>
          <p:cNvSpPr/>
          <p:nvPr/>
        </p:nvSpPr>
        <p:spPr>
          <a:xfrm>
            <a:off x="565560" y="3814770"/>
            <a:ext cx="8321265" cy="32715"/>
          </a:xfrm>
          <a:prstGeom prst="line">
            <a:avLst/>
          </a:prstGeom>
          <a:noFill/>
          <a:ln w="6480">
            <a:solidFill>
              <a:srgbClr val="00CC99"/>
            </a:solidFill>
            <a:prstDash val="solid"/>
            <a:miter/>
          </a:ln>
        </p:spPr>
        <p:txBody>
          <a:bodyPr vert="horz" wrap="square" lIns="90000" tIns="45000" rIns="90000" bIns="45000" anchor="ctr" anchorCtr="1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Ari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276120"/>
            <a:ext cx="8640360" cy="14684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Capture Photo/Sign Sub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Preview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to </a:t>
            </a: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see the preview of the applicant's photo and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signature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Save button to save the changed photo and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signature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3288"/>
            <a:ext cx="9144000" cy="4234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276120"/>
            <a:ext cx="8640360" cy="7796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 smtClean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Process Enrolment Worklist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342900" algn="l"/>
                <a:tab pos="457200" algn="l"/>
                <a:tab pos="914400" algn="l"/>
                <a:tab pos="1370013" algn="l"/>
                <a:tab pos="1828800" algn="l"/>
                <a:tab pos="2286000" algn="l"/>
                <a:tab pos="2741613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4813" algn="l"/>
                <a:tab pos="5943600" algn="l"/>
                <a:tab pos="6399213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'Save as Draft' button to save the changes done by EO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user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1494"/>
            <a:ext cx="9144000" cy="4649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14684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View Application Details sub-screen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This sub-screen opens when View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Draft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is clicked in the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Process Enrolment Worklist screen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All application form fields are visible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in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this screen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8933"/>
            <a:ext cx="9144000" cy="619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3752"/>
            <a:ext cx="9144000" cy="2570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215721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Fee Payment sub-screen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EO user can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view all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payments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previous made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for the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application by clicking on the Fee Payment button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EO user can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also confirm additional payment details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by entering the amount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in the check-boxes displayed on the screen and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clicking on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Submit button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4891"/>
            <a:ext cx="9144000" cy="6337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0437"/>
            <a:ext cx="9144000" cy="3643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18128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 Passports Details </a:t>
            </a:r>
            <a:r>
              <a:rPr lang="en-US" sz="2200" b="1" i="0" u="sng" strike="noStrike" kern="1200" spc="0" dirty="0" smtClean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sub-screen</a:t>
            </a:r>
            <a:endParaRPr lang="en-US" sz="2000" b="0" i="1" u="sng" strike="noStrike" kern="1200" spc="0" dirty="0">
              <a:ln>
                <a:noFill/>
              </a:ln>
              <a:solidFill>
                <a:schemeClr val="bg1"/>
              </a:solidFill>
              <a:uFillTx/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Submit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Form button to preview the passport printable details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Continue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to proceed for further processing or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Cancel button to revisit the details (which can be changed after clicking the Edit Form button)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6469"/>
            <a:ext cx="9144000" cy="5934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68"/>
          <a:stretch/>
        </p:blipFill>
        <p:spPr>
          <a:xfrm>
            <a:off x="0" y="3115700"/>
            <a:ext cx="9144000" cy="3041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315909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View Activity Trail sub-screen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After clicking on the Continue button in the Passport Preview screen, user is prompted to enter Remarks before final submission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After entering the Remarks and clicking the Submit button - a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unique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15 characters long PSP File Number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will be generated for the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application </a:t>
            </a:r>
          </a:p>
          <a:p>
            <a:pPr marL="342900" lvl="1">
              <a:buClr>
                <a:srgbClr val="FFFFFF"/>
              </a:buClr>
              <a:buSzPct val="100000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000" b="1" i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Note: </a:t>
            </a:r>
            <a:r>
              <a:rPr lang="en-US" sz="2000" i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Application details cannot be changed after generation of the File Number until the file is sent to VO/MissionHead and then sent back to EO by VO/GO/MissionHead users for editing data/documents</a:t>
            </a:r>
            <a:endParaRPr lang="en-US" sz="2000" i="1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926" b="7927"/>
          <a:stretch/>
        </p:blipFill>
        <p:spPr>
          <a:xfrm>
            <a:off x="571500" y="3343281"/>
            <a:ext cx="8001000" cy="1971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6894"/>
            <a:ext cx="9144000" cy="1336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520" y="0"/>
            <a:ext cx="8640360" cy="1124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Fee Receipt sub-screen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This sub-screen opens when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Print Receipt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is clicked. The screen shows the details of payment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made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0200"/>
            <a:ext cx="9144000" cy="579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1680"/>
            <a:ext cx="9144000" cy="3992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146843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Document Upload Sub Screen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Wingdings"/>
              <a:buChar char="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View /Upload  Document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to upload (browse pre-scanned, or scan afresh)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electronically scanned documents to be attached to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application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0996"/>
            <a:ext cx="9144000" cy="592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73087"/>
            <a:ext cx="9144000" cy="3597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84320"/>
            <a:ext cx="8640360" cy="25016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u="sng" strike="noStrike" kern="1200" spc="0" dirty="0" smtClean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Process Enrolment Worklist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Wingdings"/>
              <a:buChar char=""/>
              <a:tabLst>
                <a:tab pos="430200" algn="l"/>
                <a:tab pos="887400" algn="l"/>
                <a:tab pos="1344600" algn="l"/>
                <a:tab pos="1801800" algn="l"/>
                <a:tab pos="2259000" algn="l"/>
                <a:tab pos="2716200" algn="l"/>
                <a:tab pos="3173399" algn="l"/>
                <a:tab pos="3630600" algn="l"/>
                <a:tab pos="4087800" algn="l"/>
                <a:tab pos="4545000" algn="l"/>
                <a:tab pos="5002200" algn="l"/>
                <a:tab pos="5459400" algn="l"/>
                <a:tab pos="5916600" algn="l"/>
                <a:tab pos="6373800" algn="l"/>
                <a:tab pos="6831000" algn="l"/>
                <a:tab pos="7288200" algn="l"/>
                <a:tab pos="7745399" algn="l"/>
                <a:tab pos="8202600" algn="l"/>
                <a:tab pos="8659799" algn="l"/>
                <a:tab pos="9117000" algn="l"/>
                <a:tab pos="95742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Send to VO button to send the file to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Verification Officer (VO) user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45000"/>
              <a:buFont typeface="Wingdings"/>
              <a:buChar char=""/>
              <a:tabLst>
                <a:tab pos="430200" algn="l"/>
                <a:tab pos="887400" algn="l"/>
                <a:tab pos="1344600" algn="l"/>
                <a:tab pos="1801800" algn="l"/>
                <a:tab pos="2259000" algn="l"/>
                <a:tab pos="2716200" algn="l"/>
                <a:tab pos="3173399" algn="l"/>
                <a:tab pos="3630600" algn="l"/>
                <a:tab pos="4087800" algn="l"/>
                <a:tab pos="4545000" algn="l"/>
                <a:tab pos="5002200" algn="l"/>
                <a:tab pos="5459400" algn="l"/>
                <a:tab pos="5916600" algn="l"/>
                <a:tab pos="6373800" algn="l"/>
                <a:tab pos="6831000" algn="l"/>
                <a:tab pos="7288200" algn="l"/>
                <a:tab pos="7745399" algn="l"/>
                <a:tab pos="8202600" algn="l"/>
                <a:tab pos="8659799" algn="l"/>
                <a:tab pos="9117000" algn="l"/>
                <a:tab pos="95742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Alternatively </a:t>
            </a:r>
            <a:r>
              <a:rPr lang="en-US" sz="2000" i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(in case of some doubts requiring inputs from Head of Consular Wing/Passport Section at Mission/Post)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 - click on the Escalate to Head of Consular Wing button to seek his/her guidance/instructions for further processing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9229"/>
          <a:stretch/>
        </p:blipFill>
        <p:spPr>
          <a:xfrm>
            <a:off x="0" y="4557717"/>
            <a:ext cx="9144000" cy="18819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3079426"/>
            <a:ext cx="794385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6216" y="350100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92D050"/>
                </a:solidFill>
              </a:rPr>
              <a:t>Thank You</a:t>
            </a:r>
            <a:endParaRPr lang="en-IN" sz="3600" b="1" dirty="0">
              <a:solidFill>
                <a:srgbClr val="92D05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28224" y="4149080"/>
            <a:ext cx="57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3568" y="1340768"/>
            <a:ext cx="7272808" cy="193899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sz="2400" b="1" dirty="0">
                <a:solidFill>
                  <a:schemeClr val="bg1"/>
                </a:solidFill>
              </a:rPr>
              <a:t>In case of additional information or clarification, please contact Global PSP Support </a:t>
            </a:r>
            <a:r>
              <a:rPr lang="en-IN" sz="2400" b="1" dirty="0" smtClean="0">
                <a:solidFill>
                  <a:schemeClr val="bg1"/>
                </a:solidFill>
              </a:rPr>
              <a:t>Team</a:t>
            </a:r>
            <a:r>
              <a:rPr lang="en-US" sz="2400" b="1" dirty="0" smtClean="0">
                <a:solidFill>
                  <a:schemeClr val="bg1"/>
                </a:solidFill>
              </a:rPr>
              <a:t> at </a:t>
            </a:r>
          </a:p>
          <a:p>
            <a:pPr algn="just"/>
            <a:r>
              <a:rPr lang="en-US" sz="2400" b="1" dirty="0" smtClean="0">
                <a:solidFill>
                  <a:schemeClr val="bg1"/>
                </a:solidFill>
              </a:rPr>
              <a:t>Email    : </a:t>
            </a:r>
            <a:r>
              <a:rPr lang="en-US" sz="2400" b="1" dirty="0" smtClean="0">
                <a:solidFill>
                  <a:schemeClr val="bg1"/>
                </a:solidFill>
                <a:hlinkClick r:id="rId2"/>
              </a:rPr>
              <a:t>global.psp@tcs.com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2400" b="1" dirty="0" smtClean="0">
                <a:solidFill>
                  <a:schemeClr val="bg1"/>
                </a:solidFill>
              </a:rPr>
              <a:t>Phone  : +91-0120-672-9595/96</a:t>
            </a:r>
          </a:p>
          <a:p>
            <a:pPr algn="just"/>
            <a:r>
              <a:rPr lang="en-US" sz="2400" b="1" dirty="0" smtClean="0">
                <a:solidFill>
                  <a:schemeClr val="bg1"/>
                </a:solidFill>
              </a:rPr>
              <a:t>Mobile </a:t>
            </a:r>
            <a:r>
              <a:rPr lang="en-US" sz="2400" b="1" dirty="0">
                <a:solidFill>
                  <a:schemeClr val="bg1"/>
                </a:solidFill>
              </a:rPr>
              <a:t>: +</a:t>
            </a:r>
            <a:r>
              <a:rPr lang="en-US" sz="2400" b="1" dirty="0" smtClean="0">
                <a:solidFill>
                  <a:schemeClr val="bg1"/>
                </a:solidFill>
              </a:rPr>
              <a:t>91-730-351-9595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43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/>
          <p:nvPr/>
        </p:nvSpPr>
        <p:spPr>
          <a:xfrm>
            <a:off x="251640" y="188640"/>
            <a:ext cx="8640720" cy="2012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0">
            <a:solidFill>
              <a:srgbClr val="FFFFFF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just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18"/>
                <a:ea typeface="Microsoft YaHei" pitchFamily="2"/>
                <a:cs typeface="Arial" pitchFamily="2"/>
              </a:rPr>
              <a:t>Login Using User ID, Password, and Grid Values</a:t>
            </a:r>
          </a:p>
          <a:p>
            <a:pPr marL="342900" marR="0" lvl="0" indent="-34290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Visit Global PSP Office Portal (https://embassy.passportindia.gov.in)</a:t>
            </a:r>
          </a:p>
          <a:p>
            <a:pPr marL="342900" marR="0" lvl="0" indent="-34290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Enter User ID</a:t>
            </a:r>
          </a:p>
          <a:p>
            <a:pPr marL="342900" marR="0" lvl="0" indent="-34290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Press Submit button</a:t>
            </a:r>
          </a:p>
          <a:p>
            <a:pPr marL="342900" marR="0" lvl="0" indent="-34290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Choose User Role as ‘EO’</a:t>
            </a:r>
          </a:p>
          <a:p>
            <a:pPr marL="342900" marR="0" lvl="0" indent="-342900" algn="just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Press Submit button displayed below the User Role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0576"/>
            <a:ext cx="9144000" cy="35056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/>
          <p:nvPr/>
        </p:nvSpPr>
        <p:spPr>
          <a:xfrm>
            <a:off x="251640" y="188640"/>
            <a:ext cx="8640720" cy="20416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0">
            <a:solidFill>
              <a:srgbClr val="FFFFFF"/>
            </a:solidFill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18"/>
                <a:ea typeface="Microsoft YaHei" pitchFamily="2"/>
                <a:cs typeface="Arial" pitchFamily="2"/>
              </a:rPr>
              <a:t>Login Using User ID, Password, and Grid Values</a:t>
            </a:r>
            <a:r>
              <a:rPr lang="en-US" sz="24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18"/>
                <a:ea typeface="Microsoft YaHei" pitchFamily="2"/>
                <a:cs typeface="Arial" pitchFamily="2"/>
              </a:rPr>
              <a:t>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18"/>
                <a:ea typeface="Microsoft YaHei" pitchFamily="2"/>
                <a:cs typeface="Arial" pitchFamily="2"/>
              </a:rPr>
              <a:t>(continued..)</a:t>
            </a:r>
          </a:p>
          <a:p>
            <a:pPr marL="342900" marR="0" lvl="0" indent="-342900" algn="just" rtl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AutoNum type="arabicPeriod"/>
              <a:tabLst/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Enter Password</a:t>
            </a:r>
          </a:p>
          <a:p>
            <a:pPr marL="342900" indent="-342900" algn="just">
              <a:lnSpc>
                <a:spcPct val="93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Check your User Grid and enter the values for the three alphabets displayed on the screen</a:t>
            </a:r>
          </a:p>
          <a:p>
            <a:pPr marL="342900" indent="-342900" algn="just">
              <a:lnSpc>
                <a:spcPct val="93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Enter the characters displayed in the CAPTCHA image</a:t>
            </a:r>
          </a:p>
          <a:p>
            <a:pPr marL="342900" indent="-342900" algn="just">
              <a:lnSpc>
                <a:spcPct val="93000"/>
              </a:lnSpc>
              <a:buClr>
                <a:srgbClr val="FFFFFF"/>
              </a:buClr>
              <a:buSzPct val="100000"/>
              <a:buAutoNum type="arabicPeriod"/>
            </a:pPr>
            <a:r>
              <a:rPr lang="en-US" sz="2200" b="1" dirty="0">
                <a:solidFill>
                  <a:schemeClr val="bg1"/>
                </a:solidFill>
                <a:latin typeface="Calibri" pitchFamily="18"/>
                <a:ea typeface="Microsoft YaHei" pitchFamily="2"/>
                <a:cs typeface="Arial" pitchFamily="2"/>
              </a:rPr>
              <a:t>Press Submit button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80" y="2357436"/>
            <a:ext cx="588784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2360" y="189000"/>
            <a:ext cx="8640360" cy="181282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216000" marR="0" lvl="0" indent="-21384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32000" algn="l"/>
                <a:tab pos="889200" algn="l"/>
                <a:tab pos="1346400" algn="l"/>
                <a:tab pos="1803600" algn="l"/>
                <a:tab pos="2260800" algn="l"/>
                <a:tab pos="2718000" algn="l"/>
                <a:tab pos="3175199" algn="l"/>
                <a:tab pos="3632400" algn="l"/>
                <a:tab pos="4089600" algn="l"/>
                <a:tab pos="4546800" algn="l"/>
                <a:tab pos="5004000" algn="l"/>
                <a:tab pos="5461200" algn="l"/>
                <a:tab pos="5918400" algn="l"/>
                <a:tab pos="6375600" algn="l"/>
                <a:tab pos="6832800" algn="l"/>
                <a:tab pos="7290000" algn="l"/>
                <a:tab pos="7747199" algn="l"/>
                <a:tab pos="8204400" algn="l"/>
                <a:tab pos="8661599" algn="l"/>
                <a:tab pos="9118800" algn="l"/>
                <a:tab pos="9576000" algn="l"/>
              </a:tabLst>
            </a:pPr>
            <a:r>
              <a:rPr lang="en-US" sz="2200" b="1" i="0" u="sng" strike="noStrike" kern="1200" spc="0" dirty="0" smtClean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Process Enrolment Worklist screen</a:t>
            </a:r>
            <a:endParaRPr lang="en-US" sz="2200" b="1" i="0" u="sng" strike="noStrike" kern="1200" spc="0" dirty="0">
              <a:ln>
                <a:noFill/>
              </a:ln>
              <a:solidFill>
                <a:schemeClr val="bg1"/>
              </a:solidFill>
              <a:uFillTx/>
              <a:latin typeface="Calibri" pitchFamily="34"/>
              <a:ea typeface="Microsoft YaHei" pitchFamily="1"/>
              <a:cs typeface="Arial" pitchFamily="2"/>
            </a:endParaRP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Enrolment Worklist screen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appears on clicking the Process Enrolment Worklist link and 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displays </a:t>
            </a: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the Pooled and Claimed Work-items’ list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Items displayed in Pooled Work list can be claimed for processing by any EO user in the respective Mission/Post (visible to all EO users</a:t>
            </a:r>
            <a:r>
              <a:rPr lang="en-US" sz="2200" b="1" i="0" u="none" strike="noStrike" kern="1200" spc="0" dirty="0" smtClean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)</a:t>
            </a:r>
            <a:endParaRPr lang="en-US" sz="2200" b="1" i="0" u="none" strike="noStrike" kern="1200" spc="0" dirty="0">
              <a:ln>
                <a:noFill/>
              </a:ln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128"/>
          <a:stretch/>
        </p:blipFill>
        <p:spPr>
          <a:xfrm>
            <a:off x="0" y="2514600"/>
            <a:ext cx="9144000" cy="4193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276120"/>
            <a:ext cx="8640360" cy="112404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 smtClean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Process Enrolment Worklist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Application details for the selected file will appear after pressing the Claim button in worklist screen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827"/>
            <a:ext cx="9144000" cy="2598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168120"/>
            <a:ext cx="8640360" cy="178153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Capture Photo/Sign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EO User can upload photo and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signature images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of the applicant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(if required) not clear by clicking the ‘Capture Photo/Sign’ button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Photo and Signature can be uploaded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in multiple ways </a:t>
            </a:r>
            <a:r>
              <a:rPr lang="en-US" sz="2000" i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(directly browse &amp; upload the image / browse form &amp; crop image / scan form &amp; crop image)</a:t>
            </a:r>
            <a:endParaRPr lang="en-US" sz="2000" i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9806"/>
            <a:ext cx="9144000" cy="618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367"/>
          <a:stretch/>
        </p:blipFill>
        <p:spPr>
          <a:xfrm>
            <a:off x="0" y="2598484"/>
            <a:ext cx="9144000" cy="4259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132120"/>
            <a:ext cx="8640360" cy="25016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Capture Photo/Sign Sub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Browse Form &amp; Crop Photo/Sign’ button can be clicked to view the electronic application form to crop photo/sign only if it is already scanned. </a:t>
            </a: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User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can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also browse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Photo and Sign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images directly or use the scanning device (if integrated with EO machine) to scan the physical application form to crop the photograph/signature image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9868"/>
          <a:stretch/>
        </p:blipFill>
        <p:spPr>
          <a:xfrm>
            <a:off x="0" y="2943839"/>
            <a:ext cx="9144000" cy="3685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138240" y="132120"/>
            <a:ext cx="8640360" cy="7796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Capture Photo/Sign Sub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indent="-342900"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216000" algn="l"/>
                <a:tab pos="673200" algn="l"/>
                <a:tab pos="1130400" algn="l"/>
                <a:tab pos="1587600" algn="l"/>
                <a:tab pos="2044800" algn="l"/>
                <a:tab pos="2502000" algn="l"/>
                <a:tab pos="2959199" algn="l"/>
                <a:tab pos="3416400" algn="l"/>
                <a:tab pos="3873600" algn="l"/>
                <a:tab pos="4330800" algn="l"/>
                <a:tab pos="4788000" algn="l"/>
                <a:tab pos="5245200" algn="l"/>
                <a:tab pos="5702400" algn="l"/>
                <a:tab pos="6159600" algn="l"/>
                <a:tab pos="6616800" algn="l"/>
                <a:tab pos="7074000" algn="l"/>
                <a:tab pos="7531199" algn="l"/>
                <a:tab pos="7988400" algn="l"/>
                <a:tab pos="8445599" algn="l"/>
                <a:tab pos="8902800" algn="l"/>
                <a:tab pos="9360000" algn="l"/>
              </a:tabLst>
            </a:pP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Clip Photo button to crop photo of the applicant</a:t>
            </a:r>
            <a:endParaRPr lang="en-US" sz="2200" b="1" dirty="0">
              <a:solidFill>
                <a:schemeClr val="bg1"/>
              </a:solidFill>
              <a:latin typeface="Calibri" pitchFamily="34"/>
              <a:ea typeface="Microsoft YaHei" pitchFamily="1"/>
              <a:cs typeface="Arial" pitchFamily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7282"/>
            <a:ext cx="9144000" cy="5009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8240" y="276120"/>
            <a:ext cx="8640360" cy="7796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2060"/>
          </a:solidFill>
          <a:ln w="9360">
            <a:solidFill>
              <a:srgbClr val="FFFFFF"/>
            </a:solidFill>
            <a:prstDash val="solid"/>
            <a:round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i="0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Capture Photo/Sign Sub screen </a:t>
            </a:r>
            <a:r>
              <a:rPr lang="en-US" sz="2000" b="0" i="1" u="sng" strike="noStrike" kern="1200" spc="0" dirty="0">
                <a:ln>
                  <a:noFill/>
                </a:ln>
                <a:solidFill>
                  <a:schemeClr val="bg1"/>
                </a:solidFill>
                <a:uFillTx/>
                <a:latin typeface="Calibri" pitchFamily="34"/>
                <a:ea typeface="Microsoft YaHei" pitchFamily="1"/>
                <a:cs typeface="Arial" pitchFamily="2"/>
              </a:rPr>
              <a:t>(continued..)</a:t>
            </a:r>
          </a:p>
          <a:p>
            <a:pPr marL="342900" marR="0" lvl="0" indent="-34290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 pitchFamily="32"/>
              <a:buChar char="•"/>
              <a:tabLst>
                <a:tab pos="57150" algn="l"/>
                <a:tab pos="342900" algn="l"/>
                <a:tab pos="914400" algn="l"/>
                <a:tab pos="1370013" algn="l"/>
                <a:tab pos="1828800" algn="l"/>
                <a:tab pos="2286000" algn="l"/>
                <a:tab pos="2741613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4813" algn="l"/>
                <a:tab pos="5943600" algn="l"/>
                <a:tab pos="6399213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Click on Clip Signature </a:t>
            </a:r>
            <a:r>
              <a:rPr lang="en-US" sz="2200" b="1" dirty="0" smtClean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button to </a:t>
            </a:r>
            <a:r>
              <a:rPr lang="en-US" sz="2200" b="1" dirty="0"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crop signature of the applicant </a:t>
            </a:r>
            <a:r>
              <a:rPr lang="en-US" sz="2200" b="1" i="0" u="none" strike="noStrike" kern="1200" spc="0" dirty="0">
                <a:ln>
                  <a:noFill/>
                </a:ln>
                <a:solidFill>
                  <a:schemeClr val="bg1"/>
                </a:solidFill>
                <a:latin typeface="Calibri" pitchFamily="34"/>
                <a:ea typeface="Microsoft YaHei" pitchFamily="1"/>
                <a:cs typeface="Arial" pitchFamily="2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9861"/>
            <a:ext cx="9144000" cy="51898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813</Words>
  <Application>Microsoft Office PowerPoint</Application>
  <PresentationFormat>On-screen Show (4:3)</PresentationFormat>
  <Paragraphs>89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Microsoft YaHei</vt:lpstr>
      <vt:lpstr>Arial</vt:lpstr>
      <vt:lpstr>Calibri</vt:lpstr>
      <vt:lpstr>Lucida Sans Unicode</vt:lpstr>
      <vt:lpstr>Tahoma</vt:lpstr>
      <vt:lpstr>Times New Roman</vt:lpstr>
      <vt:lpstr>Wingdings</vt:lpstr>
      <vt:lpstr>Default</vt:lpstr>
      <vt:lpstr>Default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Sachin  Vats</dc:creator>
  <cp:lastModifiedBy>Nitin  Singhal</cp:lastModifiedBy>
  <cp:revision>64</cp:revision>
  <dcterms:modified xsi:type="dcterms:W3CDTF">2018-12-21T11:49:37Z</dcterms:modified>
</cp:coreProperties>
</file>